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9" r:id="rId3"/>
    <p:sldId id="268" r:id="rId4"/>
    <p:sldId id="286" r:id="rId5"/>
    <p:sldId id="282" r:id="rId6"/>
    <p:sldId id="269" r:id="rId7"/>
    <p:sldId id="270" r:id="rId8"/>
    <p:sldId id="271" r:id="rId9"/>
    <p:sldId id="272" r:id="rId10"/>
    <p:sldId id="273" r:id="rId11"/>
    <p:sldId id="284" r:id="rId12"/>
    <p:sldId id="274" r:id="rId13"/>
    <p:sldId id="275" r:id="rId14"/>
    <p:sldId id="276" r:id="rId15"/>
    <p:sldId id="277" r:id="rId16"/>
    <p:sldId id="278" r:id="rId17"/>
    <p:sldId id="288" r:id="rId18"/>
    <p:sldId id="289" r:id="rId19"/>
    <p:sldId id="287" r:id="rId20"/>
    <p:sldId id="257" r:id="rId21"/>
    <p:sldId id="258" r:id="rId22"/>
    <p:sldId id="260" r:id="rId23"/>
    <p:sldId id="262" r:id="rId24"/>
    <p:sldId id="261" r:id="rId25"/>
    <p:sldId id="263" r:id="rId26"/>
    <p:sldId id="267" r:id="rId27"/>
    <p:sldId id="265" r:id="rId28"/>
    <p:sldId id="264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4/9/2019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0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0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32E38CD-568A-4698-962A-716ECDAB5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8100" y="2064730"/>
            <a:ext cx="3222130" cy="2728536"/>
          </a:xfrm>
        </p:spPr>
        <p:txBody>
          <a:bodyPr anchor="ctr">
            <a:normAutofit/>
          </a:bodyPr>
          <a:lstStyle/>
          <a:p>
            <a:r>
              <a:rPr lang="tr-TR" sz="2800" dirty="0">
                <a:solidFill>
                  <a:schemeClr val="tx2"/>
                </a:solidFill>
              </a:rPr>
              <a:t>Sadık AKYAR İsmail ATASEVEN Sonay ULUKAYA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B5B6FA-7B4F-437A-9C78-144C7DCD1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1770" y="720071"/>
            <a:ext cx="5417868" cy="5417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99C21-6AE0-4F6F-AA96-6FFF97BB9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8390" y="1006688"/>
            <a:ext cx="4844628" cy="4844620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4432DE54-27D4-440C-9EE8-24173DB96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tr-TR" sz="6000">
                <a:solidFill>
                  <a:srgbClr val="FFFFFF"/>
                </a:solidFill>
              </a:rPr>
              <a:t>SİS POWER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203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MOSFET Current and Voltage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82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C4C60D-F0B0-4227-A97B-4A37DBB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tr-TR" sz="4800" dirty="0" err="1"/>
              <a:t>For</a:t>
            </a:r>
            <a:r>
              <a:rPr lang="tr-TR" sz="4800" dirty="0"/>
              <a:t> Vın = 48 V</a:t>
            </a:r>
            <a:endParaRPr lang="en-GB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597A28-BDCE-4E36-912A-8519E0E4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tr-TR" sz="1800" dirty="0" err="1"/>
              <a:t>Average</a:t>
            </a:r>
            <a:r>
              <a:rPr lang="tr-TR" sz="1800" dirty="0"/>
              <a:t> </a:t>
            </a:r>
            <a:r>
              <a:rPr lang="tr-TR" sz="1800" dirty="0" err="1"/>
              <a:t>output</a:t>
            </a:r>
            <a:r>
              <a:rPr lang="tr-TR" sz="1800" dirty="0"/>
              <a:t> </a:t>
            </a:r>
            <a:r>
              <a:rPr lang="tr-TR" sz="1800" dirty="0" err="1"/>
              <a:t>voltage</a:t>
            </a:r>
            <a:r>
              <a:rPr lang="tr-TR" sz="1800" dirty="0"/>
              <a:t>:	10.03V</a:t>
            </a:r>
          </a:p>
          <a:p>
            <a:r>
              <a:rPr lang="tr-TR" sz="1800" dirty="0" err="1"/>
              <a:t>Output</a:t>
            </a:r>
            <a:r>
              <a:rPr lang="tr-TR" sz="1800" dirty="0"/>
              <a:t> </a:t>
            </a:r>
            <a:r>
              <a:rPr lang="tr-TR" sz="1800" dirty="0" err="1"/>
              <a:t>voltage</a:t>
            </a:r>
            <a:r>
              <a:rPr lang="tr-TR" sz="1800" dirty="0"/>
              <a:t> </a:t>
            </a:r>
            <a:r>
              <a:rPr lang="tr-TR" sz="1800" dirty="0" err="1"/>
              <a:t>ripple</a:t>
            </a:r>
            <a:r>
              <a:rPr lang="tr-TR" sz="1800" dirty="0"/>
              <a:t>: 	0.053V (%0.528)</a:t>
            </a:r>
          </a:p>
          <a:p>
            <a:endParaRPr lang="tr-TR" sz="18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E59DA4-7ED2-4944-8BA3-9CFC377D7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00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nvan 3">
            <a:extLst>
              <a:ext uri="{FF2B5EF4-FFF2-40B4-BE49-F238E27FC236}">
                <a16:creationId xmlns:a16="http://schemas.microsoft.com/office/drawing/2014/main" id="{8D27270A-E400-4A3B-96E9-6CE81F39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Output  Voltage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03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Output  Current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1354"/>
            <a:ext cx="6631744" cy="316665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02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Input  Current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43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Diode Current and Voltage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37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MOSFET Current and Voltage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87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4B0A0B-B637-4EB3-AA83-13DD7C75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tr-TR"/>
              <a:t>Wıthout snubber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02DF84-35C2-4F09-939A-C91A705D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33" y="74052"/>
            <a:ext cx="7691533" cy="4191885"/>
          </a:xfrm>
          <a:prstGeom prst="rect">
            <a:avLst/>
          </a:prstGeo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A503AC6-A6E1-40BA-9770-E87A7A62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715021"/>
            <a:ext cx="3776473" cy="3385638"/>
          </a:xfrm>
        </p:spPr>
        <p:txBody>
          <a:bodyPr>
            <a:normAutofit/>
          </a:bodyPr>
          <a:lstStyle/>
          <a:p>
            <a:endParaRPr lang="tr-TR" sz="140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8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7B5317-1728-4951-898F-4F43F862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tr-TR"/>
              <a:t>Wıth snubber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F249F-9C52-4AE4-8534-F513D6CB8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715021"/>
            <a:ext cx="3776473" cy="3385638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89F667-F8E7-43F4-9036-1E8367B9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2" y="89310"/>
            <a:ext cx="7686675" cy="41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2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DEAF764-7F76-4258-B2EF-6EF09A8F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Chosen</a:t>
            </a:r>
            <a:r>
              <a:rPr lang="tr-TR" dirty="0"/>
              <a:t> </a:t>
            </a:r>
            <a:r>
              <a:rPr lang="tr-TR" dirty="0" err="1"/>
              <a:t>mosfet</a:t>
            </a:r>
            <a:r>
              <a:rPr lang="tr-TR" dirty="0"/>
              <a:t> &amp; </a:t>
            </a:r>
            <a:r>
              <a:rPr lang="tr-TR" dirty="0" err="1"/>
              <a:t>dıode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8FF636-F48F-4140-860D-AF90B1D5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2737104" cy="455104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Mosfet-IXTH76N25T;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A07645-88BA-48B9-B1CF-ECBF57F2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576512"/>
            <a:ext cx="2743200" cy="12858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614FDE1-E38A-43B0-B141-CDA513CF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30" y="2576512"/>
            <a:ext cx="2305050" cy="12192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7A3E4D9-A5D2-4DB8-92FB-F0EBB4B0C088}"/>
              </a:ext>
            </a:extLst>
          </p:cNvPr>
          <p:cNvSpPr txBox="1"/>
          <p:nvPr/>
        </p:nvSpPr>
        <p:spPr>
          <a:xfrm>
            <a:off x="6993730" y="2093976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Diode-IXYSDSA30I100PA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5E2DEF6-2916-46D9-9DC9-82F08214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730" y="4072652"/>
            <a:ext cx="2886075" cy="195780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F2E732C-A6B6-4A58-B2A8-647DA09E5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331" y="4280029"/>
            <a:ext cx="20955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3D8C71F2-DD0E-4EB1-9613-D4B5744D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r>
              <a:rPr lang="tr-TR" sz="4800" dirty="0" err="1">
                <a:solidFill>
                  <a:schemeClr val="bg1"/>
                </a:solidFill>
              </a:rPr>
              <a:t>Flyback</a:t>
            </a:r>
            <a:r>
              <a:rPr lang="tr-TR" sz="4800" dirty="0">
                <a:solidFill>
                  <a:schemeClr val="bg1"/>
                </a:solidFill>
              </a:rPr>
              <a:t> Converter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962A7E33-7A2C-46B8-A233-1EE2E7CF4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: 24V-48V</a:t>
            </a:r>
          </a:p>
          <a:p>
            <a:r>
              <a:rPr lang="tr-TR" dirty="0" err="1"/>
              <a:t>Output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: 10V</a:t>
            </a:r>
          </a:p>
          <a:p>
            <a:r>
              <a:rPr lang="tr-TR" dirty="0" err="1"/>
              <a:t>Output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: 60W</a:t>
            </a:r>
          </a:p>
          <a:p>
            <a:r>
              <a:rPr lang="tr-TR" dirty="0" err="1"/>
              <a:t>Output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Ripple</a:t>
            </a:r>
            <a:r>
              <a:rPr lang="tr-TR" dirty="0"/>
              <a:t>: %4</a:t>
            </a:r>
          </a:p>
          <a:p>
            <a:r>
              <a:rPr lang="tr-TR" dirty="0" err="1"/>
              <a:t>Line</a:t>
            </a:r>
            <a:r>
              <a:rPr lang="tr-TR" dirty="0"/>
              <a:t> </a:t>
            </a:r>
            <a:r>
              <a:rPr lang="tr-TR" dirty="0" err="1"/>
              <a:t>Regulation</a:t>
            </a:r>
            <a:r>
              <a:rPr lang="tr-TR" dirty="0"/>
              <a:t>: %2</a:t>
            </a:r>
          </a:p>
          <a:p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Regulation</a:t>
            </a:r>
            <a:r>
              <a:rPr lang="tr-TR" dirty="0"/>
              <a:t>: %2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694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B637C778-A266-4311-824E-3E90E53C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tr-TR"/>
              <a:t>Magnetıc Desıgn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776B6215-509A-4140-94C9-8EBA5BD6B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320412"/>
                <a:ext cx="10058400" cy="3851787"/>
              </a:xfrm>
            </p:spPr>
            <p:txBody>
              <a:bodyPr>
                <a:normAutofit/>
              </a:bodyPr>
              <a:lstStyle/>
              <a:p>
                <a:r>
                  <a:rPr lang="tr-TR" dirty="0"/>
                  <a:t>Due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discontinuous</a:t>
                </a:r>
                <a:r>
                  <a:rPr lang="tr-TR" dirty="0"/>
                  <a:t> </a:t>
                </a:r>
                <a:r>
                  <a:rPr lang="tr-TR" dirty="0" err="1"/>
                  <a:t>mode</a:t>
                </a:r>
                <a:endParaRPr lang="tr-TR" dirty="0"/>
              </a:p>
              <a:p>
                <a:endParaRPr lang="tr-TR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tr-T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𝑎𝑣𝑔</m:t>
                            </m:r>
                          </m:e>
                        </m:d>
                      </m:sub>
                    </m:sSub>
                  </m:oMath>
                </a14:m>
                <a:endParaRPr lang="tr-TR" b="0" dirty="0">
                  <a:ea typeface="Cambria Math" panose="02040503050406030204" pitchFamily="18" charset="0"/>
                </a:endParaRPr>
              </a:p>
              <a:p>
                <a:pPr lvl="1"/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2∗60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∗0.295</m:t>
                        </m:r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=16.95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2∗60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∗0.1725</m:t>
                        </m:r>
                      </m:den>
                    </m:f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tr-TR" dirty="0">
                  <a:ea typeface="Cambria Math" panose="02040503050406030204" pitchFamily="18" charset="0"/>
                </a:endParaRPr>
              </a:p>
              <a:p>
                <a:pPr lvl="1"/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tr-TR" dirty="0">
                  <a:ea typeface="Cambria Math" panose="02040503050406030204" pitchFamily="18" charset="0"/>
                </a:endParaRPr>
              </a:p>
              <a:p>
                <a:pPr lvl="1"/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0.295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(1/62500)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16.95</m:t>
                        </m:r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=6.68 µ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∗0.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172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5∗(1/62500)</m:t>
                        </m:r>
                      </m:num>
                      <m:den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den>
                    </m:f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9.13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776B6215-509A-4140-94C9-8EBA5BD6B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320412"/>
                <a:ext cx="10058400" cy="3851787"/>
              </a:xfrm>
              <a:blipFill>
                <a:blip r:embed="rId4"/>
                <a:stretch>
                  <a:fillRect l="-303" t="-17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26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A680B25C-EA1E-440B-8BE7-A2C539107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79070"/>
                <a:ext cx="10058400" cy="5893130"/>
              </a:xfrm>
            </p:spPr>
            <p:txBody>
              <a:bodyPr/>
              <a:lstStyle/>
              <a:p>
                <a:r>
                  <a:rPr lang="tr-TR" dirty="0"/>
                  <a:t>Chosen </a:t>
                </a:r>
                <a:r>
                  <a:rPr lang="tr-TR" dirty="0" err="1"/>
                  <a:t>core</a:t>
                </a:r>
                <a:r>
                  <a:rPr lang="tr-TR" dirty="0"/>
                  <a:t> K4022E090;</a:t>
                </a:r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 ∗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tr-TR" i="1" dirty="0">
                  <a:latin typeface="Cambria Math" panose="02040503050406030204" pitchFamily="18" charset="0"/>
                </a:endParaRPr>
              </a:p>
              <a:p>
                <a:endParaRPr lang="tr-T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281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𝑛𝐻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∗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 panose="02040503050406030204" pitchFamily="18" charset="0"/>
                      </a:rPr>
                      <m:t>=6.68 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281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𝑛𝐻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 panose="02040503050406030204" pitchFamily="18" charset="0"/>
                      </a:rPr>
                      <m:t>=9.13 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𝑡𝑢𝑟𝑛𝑠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>
                    <a:sym typeface="Wingdings" panose="05000000000000000000" pitchFamily="2" charset="2"/>
                  </a:rPr>
                  <a:t>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tr-TR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𝑡𝑢𝑟𝑛𝑠</m:t>
                    </m:r>
                    <m:r>
                      <m:rPr>
                        <m:nor/>
                      </m:rP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tr-TR" dirty="0">
                        <a:sym typeface="Wingdings" panose="05000000000000000000" pitchFamily="2" charset="2"/>
                      </a:rPr>
                      <m:t>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10.11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A680B25C-EA1E-440B-8BE7-A2C539107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79070"/>
                <a:ext cx="10058400" cy="5893130"/>
              </a:xfrm>
              <a:blipFill>
                <a:blip r:embed="rId2"/>
                <a:stretch>
                  <a:fillRect l="-303" t="-11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7F5E0104-1D3A-42C6-A655-1AD79F29B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" t="9033" r="1954" b="5710"/>
          <a:stretch/>
        </p:blipFill>
        <p:spPr>
          <a:xfrm>
            <a:off x="4488656" y="685800"/>
            <a:ext cx="3214688" cy="95011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5481AD1-491D-41C9-99BA-044CE962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740360"/>
            <a:ext cx="10706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7000"/>
            <a:satMod val="1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4115D6-2095-488F-B11F-EC21F551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A17954-54E0-419C-92D3-4C4775A81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3C5163-DFEA-4D68-AF8F-A6BD6B67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07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F93D4174-8187-4EBB-AC81-DF18E4B241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643467"/>
                <a:ext cx="6322709" cy="5528733"/>
              </a:xfrm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tr-TR" dirty="0">
                    <a:solidFill>
                      <a:srgbClr val="FFFFFF"/>
                    </a:solidFill>
                  </a:rPr>
                  <a:t>Chosen AWG-18 </a:t>
                </a:r>
                <a:r>
                  <a:rPr lang="tr-TR" dirty="0" err="1">
                    <a:solidFill>
                      <a:srgbClr val="FFFFFF"/>
                    </a:solidFill>
                  </a:rPr>
                  <a:t>cable</a:t>
                </a:r>
                <a:r>
                  <a:rPr lang="tr-TR" dirty="0">
                    <a:solidFill>
                      <a:srgbClr val="FFFFFF"/>
                    </a:solidFill>
                  </a:rPr>
                  <a:t> </a:t>
                </a:r>
                <a:r>
                  <a:rPr lang="tr-TR" dirty="0" err="1">
                    <a:solidFill>
                      <a:srgbClr val="FFFFFF"/>
                    </a:solidFill>
                  </a:rPr>
                  <a:t>properties</a:t>
                </a:r>
                <a:r>
                  <a:rPr lang="tr-TR" dirty="0">
                    <a:solidFill>
                      <a:srgbClr val="FFFFFF"/>
                    </a:solidFill>
                  </a:rPr>
                  <a:t>;</a:t>
                </a:r>
              </a:p>
              <a:p>
                <a:pPr lvl="1"/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R=20.95 m</a:t>
                </a:r>
                <a:r>
                  <a:rPr lang="el-G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/m    </a:t>
                </a:r>
              </a:p>
              <a:p>
                <a:pPr lvl="1"/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I(</a:t>
                </a:r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)=16A </a:t>
                </a:r>
              </a:p>
              <a:p>
                <a:pPr lvl="1"/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Area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=0.823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tr-TR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Passing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Current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8.475A</a:t>
                </a:r>
              </a:p>
              <a:p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One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turn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tr-TR" dirty="0" err="1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</a:t>
                </a:r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63.8 mm</a:t>
                </a:r>
              </a:p>
              <a:p>
                <a:endParaRPr lang="tr-TR" b="0" i="1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𝐶𝑜𝑝𝑝𝑒𝑟</m:t>
                    </m:r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𝐿𝑜𝑠𝑠</m:t>
                    </m:r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tr-TR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tr-TR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tr-TR" b="0" i="1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tr-TR" b="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8.475</m:t>
                        </m:r>
                        <m: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20.95</m:t>
                        </m:r>
                        <m:r>
                          <m:rPr>
                            <m:nor/>
                          </m:rPr>
                          <a:rPr lang="tr-TR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tr-TR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tr-TR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tr-TR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∗0.0638</m:t>
                        </m:r>
                        <m:r>
                          <m:rPr>
                            <m:nor/>
                          </m:rPr>
                          <a:rPr lang="tr-TR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tr-TR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tr-TR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tr-TR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tr-TR" b="0" i="1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tr-TR" b="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tr-TR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67.9mW</a:t>
                </a:r>
              </a:p>
              <a:p>
                <a:endParaRPr lang="tr-TR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𝑓𝑖𝑙𝑙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𝑓𝑎𝑐𝑡𝑜𝑟</m:t>
                        </m:r>
                      </m:sub>
                    </m:sSub>
                    <m:r>
                      <a:rPr lang="en-GB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𝐶𝑎𝑏𝑙𝑒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num>
                      <m:den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𝑊𝑖𝑛𝑑𝑜𝑤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  <m:r>
                      <a:rPr lang="en-GB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tr-TR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tr-TR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0.823</m:t>
                              </m:r>
                              <m:sSup>
                                <m:sSupPr>
                                  <m:ctrlPr>
                                    <a:rPr lang="tr-TR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tr-TR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9.27</m:t>
                              </m:r>
                              <m:r>
                                <a:rPr lang="en-GB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  <m:r>
                            <a:rPr lang="en-GB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14.9</m:t>
                              </m:r>
                              <m:r>
                                <a:rPr lang="en-GB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e>
                          </m:d>
                          <m:r>
                            <a:rPr lang="tr-TR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∗2</m:t>
                          </m:r>
                        </m:den>
                      </m:f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∗100=</m:t>
                      </m:r>
                      <m:r>
                        <a:rPr lang="tr-TR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tr-TR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7%</m:t>
                      </m:r>
                    </m:oMath>
                  </m:oMathPara>
                </a14:m>
                <a:endParaRPr lang="tr-TR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tr-TR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F93D4174-8187-4EBB-AC81-DF18E4B24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643467"/>
                <a:ext cx="6322709" cy="5528733"/>
              </a:xfrm>
              <a:blipFill>
                <a:blip r:embed="rId2"/>
                <a:stretch>
                  <a:fillRect l="-482" t="-43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1DD55B3-5910-4D84-8A2E-B22ED522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5" y="0"/>
            <a:ext cx="4584003" cy="6857999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B604F7-477D-4337-9D86-3CAD3816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736A5E-48AC-496F-AB60-5F0FBB31B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2B34B7-4759-4691-BB21-D637F6B00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42647" y="2449270"/>
            <a:ext cx="4514697" cy="19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9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7C0B0D9-D923-4244-812A-0293028C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" r="7797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E4E30E4-10E7-433A-AF66-10F69CDF6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0164" y="405423"/>
                <a:ext cx="10058400" cy="1916202"/>
              </a:xfrm>
            </p:spPr>
            <p:txBody>
              <a:bodyPr>
                <a:normAutofit/>
              </a:bodyPr>
              <a:lstStyle/>
              <a:p>
                <a:endParaRPr lang="tr-T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tr-T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𝒓𝒆𝒍𝒖𝒄𝒕𝒂𝒏𝒄𝒆</m:t>
                        </m:r>
                      </m:e>
                    </m:d>
                  </m:oMath>
                </a14:m>
                <a:endParaRPr lang="tr-TR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tr-T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tr-T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𝟐𝟑𝟕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tr-T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  <m:sSup>
                          <m:sSupPr>
                            <m:ctrlPr>
                              <a:rPr lang="tr-T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𝒎𝒎</m:t>
                            </m:r>
                          </m:e>
                          <m:sup>
                            <m:r>
                              <a:rPr lang="en-GB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tr-T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𝟑𝟔𝟕𝟎𝟎𝟐𝟒</m:t>
                        </m:r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𝟓𝟏𝟓</m:t>
                        </m:r>
                      </m:e>
                    </m:d>
                  </m:oMath>
                </a14:m>
                <a:endParaRPr lang="tr-TR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tr-TR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E4E30E4-10E7-433A-AF66-10F69CDF6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0164" y="405423"/>
                <a:ext cx="10058400" cy="1916202"/>
              </a:xfrm>
              <a:blipFill>
                <a:blip r:embed="rId5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69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865A3C7-CFCA-41B7-8E77-6B7DC3A5B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018E3FA4-CAA4-43E3-974F-9132BC2D4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8155" y="5296827"/>
                <a:ext cx="5623845" cy="130759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𝑪𝒐𝒓𝒆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𝑳𝒐𝒔𝒔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𝑽𝒐𝒍𝒖𝒎𝒆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𝑪𝒐𝒓𝒆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𝒎𝒖𝒍𝒕𝒊𝒑𝒍𝒊𝒆𝒓</m:t>
                    </m:r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𝑪𝒐𝒓𝒆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𝟐𝟑𝟑𝟎𝟎</m:t>
                        </m:r>
                        <m:sSup>
                          <m:sSup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𝒎𝒎</m:t>
                            </m:r>
                          </m:e>
                          <m:sup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𝟐𝟓𝟎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𝒎𝒘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𝒄𝒎</m:t>
                                </m:r>
                              </m:e>
                              <m:sup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tr-TR" b="1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018E3FA4-CAA4-43E3-974F-9132BC2D4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8155" y="5296827"/>
                <a:ext cx="5623845" cy="1307592"/>
              </a:xfrm>
              <a:blipFill>
                <a:blip r:embed="rId5"/>
                <a:stretch>
                  <a:fillRect l="-4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18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EE28A0-6BC5-4A8A-8E8B-55745EC4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986" y="171647"/>
            <a:ext cx="2023674" cy="1609344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PExprt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0407CD9-C455-4E00-849D-75A3F4D4D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77" r="2179"/>
          <a:stretch/>
        </p:blipFill>
        <p:spPr>
          <a:xfrm>
            <a:off x="4776292" y="3919398"/>
            <a:ext cx="6067921" cy="257427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33EACE-6137-4F44-99B6-843EB031B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34" b="71458"/>
          <a:stretch/>
        </p:blipFill>
        <p:spPr>
          <a:xfrm>
            <a:off x="65739" y="171647"/>
            <a:ext cx="4641459" cy="202862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8C5FA05-C54F-4861-B163-83A06746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" y="2404753"/>
            <a:ext cx="2259781" cy="44532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251F35D-8794-4D8D-860C-CC82C7E5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92" y="1538287"/>
            <a:ext cx="6067921" cy="21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EE28A0-6BC5-4A8A-8E8B-55745EC4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986" y="171647"/>
            <a:ext cx="2023674" cy="1609344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PExprt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7A10D76-C0D5-4897-A438-057CA3D5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647"/>
            <a:ext cx="4690437" cy="199290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FAA59AB-6504-4587-8C60-5F149144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88" y="3978052"/>
            <a:ext cx="5986462" cy="251325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9514997-38FA-4AD1-8AF7-D988CC09B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6012"/>
            <a:ext cx="2277021" cy="447198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FBF0971-D517-43A1-96A9-BB64789F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88" y="1607343"/>
            <a:ext cx="5986462" cy="21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0C8F55-0DA0-4B65-9D33-AB72BB5C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Transformer</a:t>
            </a:r>
            <a:r>
              <a:rPr lang="tr-TR" dirty="0"/>
              <a:t> </a:t>
            </a:r>
            <a:r>
              <a:rPr lang="tr-TR" dirty="0" err="1"/>
              <a:t>equıvalent</a:t>
            </a:r>
            <a:r>
              <a:rPr lang="tr-TR" dirty="0"/>
              <a:t> </a:t>
            </a:r>
            <a:r>
              <a:rPr lang="tr-TR" dirty="0" err="1"/>
              <a:t>cct</a:t>
            </a:r>
            <a:r>
              <a:rPr lang="tr-TR" dirty="0"/>
              <a:t> model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18C6D0B-7001-4805-B829-F5D42DEEC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867046"/>
            <a:ext cx="8828887" cy="34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03ADB42-4286-43B5-A5BB-76916C04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59C386E7-AA81-4125-8B3B-911943D18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728502"/>
                <a:ext cx="10058400" cy="4908042"/>
              </a:xfrm>
            </p:spPr>
            <p:txBody>
              <a:bodyPr/>
              <a:lstStyle/>
              <a:p>
                <a:r>
                  <a:rPr lang="tr-TR" dirty="0"/>
                  <a:t>7 </a:t>
                </a:r>
                <a:r>
                  <a:rPr lang="tr-TR" dirty="0" err="1"/>
                  <a:t>turns</a:t>
                </a:r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  Open </a:t>
                </a:r>
                <a:r>
                  <a:rPr lang="tr-TR" dirty="0" err="1"/>
                  <a:t>Cct</a:t>
                </a:r>
                <a:r>
                  <a:rPr lang="tr-TR" dirty="0"/>
                  <a:t>                                                                 </a:t>
                </a:r>
                <a:r>
                  <a:rPr lang="tr-TR" dirty="0" err="1"/>
                  <a:t>Short</a:t>
                </a:r>
                <a:r>
                  <a:rPr lang="tr-TR" dirty="0"/>
                  <a:t> </a:t>
                </a:r>
                <a:r>
                  <a:rPr lang="tr-TR" dirty="0" err="1"/>
                  <a:t>Cct</a:t>
                </a: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=15.79</a:t>
                </a:r>
                <a:r>
                  <a:rPr lang="tr-T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tr-T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-(6.98</a:t>
                </a:r>
                <a:r>
                  <a:rPr lang="tr-T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tr-T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/2)=12.3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tr-T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59C386E7-AA81-4125-8B3B-911943D18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728502"/>
                <a:ext cx="10058400" cy="4908042"/>
              </a:xfrm>
              <a:blipFill>
                <a:blip r:embed="rId2"/>
                <a:stretch>
                  <a:fillRect l="-242" t="-136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516E2D6F-2ECD-471A-9744-7E14BFF9A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1" t="4896" r="31680" b="24687"/>
          <a:stretch/>
        </p:blipFill>
        <p:spPr>
          <a:xfrm>
            <a:off x="1300163" y="2497977"/>
            <a:ext cx="3714750" cy="306989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51FEF39-384A-4373-B968-C3E78127C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7" t="15312" r="1358" b="47917"/>
          <a:stretch/>
        </p:blipFill>
        <p:spPr>
          <a:xfrm>
            <a:off x="6529386" y="2501715"/>
            <a:ext cx="4264820" cy="30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1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67497A-2269-4D02-8374-2FE8B88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setup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61876E-128A-45B5-8758-FA7A1993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AA8374-BBDB-4840-A87F-3732DDE3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28825" y="2093976"/>
            <a:ext cx="8134350" cy="45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0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SIMULATION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F42242-4089-4E5D-95C3-C113C73DA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920" y="5257800"/>
            <a:ext cx="1080904" cy="1080902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6F87F1-ABB5-42FB-86BD-EED111CD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5011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13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69C4E6-B8EE-42C5-A3C3-E18A2000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Cırcuıt</a:t>
            </a:r>
            <a:r>
              <a:rPr lang="tr-TR" dirty="0"/>
              <a:t> </a:t>
            </a:r>
            <a:r>
              <a:rPr lang="tr-TR" dirty="0" err="1"/>
              <a:t>schematıc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195B0FB-9023-4C08-BF39-F5E248AD20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1809782"/>
            <a:ext cx="9259095" cy="3962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35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C4C60D-F0B0-4227-A97B-4A37DBB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tr-TR" sz="4800"/>
              <a:t>For Vın = 24 V</a:t>
            </a:r>
            <a:endParaRPr lang="en-GB" sz="48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597A28-BDCE-4E36-912A-8519E0E4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tr-TR" sz="1800" dirty="0" err="1"/>
              <a:t>Average</a:t>
            </a:r>
            <a:r>
              <a:rPr lang="tr-TR" sz="1800" dirty="0"/>
              <a:t> </a:t>
            </a:r>
            <a:r>
              <a:rPr lang="tr-TR" sz="1800" dirty="0" err="1"/>
              <a:t>output</a:t>
            </a:r>
            <a:r>
              <a:rPr lang="tr-TR" sz="1800" dirty="0"/>
              <a:t> </a:t>
            </a:r>
            <a:r>
              <a:rPr lang="tr-TR" sz="1800" dirty="0" err="1"/>
              <a:t>voltage</a:t>
            </a:r>
            <a:r>
              <a:rPr lang="tr-TR" sz="1800" dirty="0"/>
              <a:t>: 9.99V</a:t>
            </a:r>
          </a:p>
          <a:p>
            <a:r>
              <a:rPr lang="tr-TR" sz="1800" dirty="0" err="1"/>
              <a:t>Output</a:t>
            </a:r>
            <a:r>
              <a:rPr lang="tr-TR" sz="1800" dirty="0"/>
              <a:t> </a:t>
            </a:r>
            <a:r>
              <a:rPr lang="tr-TR" sz="1800" dirty="0" err="1"/>
              <a:t>voltage</a:t>
            </a:r>
            <a:r>
              <a:rPr lang="tr-TR" sz="1800" dirty="0"/>
              <a:t> </a:t>
            </a:r>
            <a:r>
              <a:rPr lang="tr-TR" sz="1800" dirty="0" err="1"/>
              <a:t>ripple</a:t>
            </a:r>
            <a:r>
              <a:rPr lang="tr-TR" sz="1800" dirty="0"/>
              <a:t>: 	0.09V (%0.9)</a:t>
            </a:r>
          </a:p>
          <a:p>
            <a:endParaRPr lang="tr-TR" sz="18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E59DA4-7ED2-4944-8BA3-9CFC377D7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22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5F288190-6506-4E2F-B324-4F5115FB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Output  Voltage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02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Output  Current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1354"/>
            <a:ext cx="6631744" cy="31666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91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Input  Current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89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0102" y="1432223"/>
            <a:ext cx="2818417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Diode Current and Voltage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819644"/>
            <a:ext cx="6631744" cy="31500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275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314</Words>
  <Application>Microsoft Office PowerPoint</Application>
  <PresentationFormat>Geniş ekran</PresentationFormat>
  <Paragraphs>92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6" baseType="lpstr">
      <vt:lpstr>Calibri</vt:lpstr>
      <vt:lpstr>Cambria Math</vt:lpstr>
      <vt:lpstr>Rockwell</vt:lpstr>
      <vt:lpstr>Rockwell Condensed</vt:lpstr>
      <vt:lpstr>Rockwell Extra Bold</vt:lpstr>
      <vt:lpstr>Wingdings</vt:lpstr>
      <vt:lpstr>Tahta Yazı</vt:lpstr>
      <vt:lpstr>SİS POWER</vt:lpstr>
      <vt:lpstr>Flyback Converter</vt:lpstr>
      <vt:lpstr>SIMULATION RESULTS</vt:lpstr>
      <vt:lpstr>Cırcuıt schematıc</vt:lpstr>
      <vt:lpstr>For Vın = 24 V</vt:lpstr>
      <vt:lpstr>Output  Voltage</vt:lpstr>
      <vt:lpstr>PowerPoint Sunusu</vt:lpstr>
      <vt:lpstr>PowerPoint Sunusu</vt:lpstr>
      <vt:lpstr>PowerPoint Sunusu</vt:lpstr>
      <vt:lpstr>PowerPoint Sunusu</vt:lpstr>
      <vt:lpstr>For Vın = 48 V</vt:lpstr>
      <vt:lpstr>Output  Voltage</vt:lpstr>
      <vt:lpstr>PowerPoint Sunusu</vt:lpstr>
      <vt:lpstr>PowerPoint Sunusu</vt:lpstr>
      <vt:lpstr>PowerPoint Sunusu</vt:lpstr>
      <vt:lpstr>PowerPoint Sunusu</vt:lpstr>
      <vt:lpstr>Wıthout snubber</vt:lpstr>
      <vt:lpstr>Wıth snubber</vt:lpstr>
      <vt:lpstr>Chosen mosfet &amp; dıode</vt:lpstr>
      <vt:lpstr>Magnetıc Desıgn</vt:lpstr>
      <vt:lpstr>PowerPoint Sunusu</vt:lpstr>
      <vt:lpstr>PowerPoint Sunusu</vt:lpstr>
      <vt:lpstr>PowerPoint Sunusu</vt:lpstr>
      <vt:lpstr>PowerPoint Sunusu</vt:lpstr>
      <vt:lpstr>PExprt</vt:lpstr>
      <vt:lpstr>PExprt</vt:lpstr>
      <vt:lpstr>Transformer equıvalent cct model</vt:lpstr>
      <vt:lpstr>Test results</vt:lpstr>
      <vt:lpstr>Test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SİS POWER</dc:title>
  <dc:creator>Ataseven</dc:creator>
  <cp:lastModifiedBy>Ataseven</cp:lastModifiedBy>
  <cp:revision>1</cp:revision>
  <dcterms:created xsi:type="dcterms:W3CDTF">2019-04-09T10:06:48Z</dcterms:created>
  <dcterms:modified xsi:type="dcterms:W3CDTF">2019-04-09T10:13:39Z</dcterms:modified>
</cp:coreProperties>
</file>